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71" r:id="rId3"/>
    <p:sldId id="257" r:id="rId4"/>
    <p:sldId id="258" r:id="rId5"/>
    <p:sldId id="265" r:id="rId6"/>
    <p:sldId id="262" r:id="rId7"/>
    <p:sldId id="267" r:id="rId8"/>
    <p:sldId id="266" r:id="rId9"/>
    <p:sldId id="269" r:id="rId10"/>
    <p:sldId id="268" r:id="rId11"/>
    <p:sldId id="272" r:id="rId12"/>
    <p:sldId id="273" r:id="rId13"/>
    <p:sldId id="274" r:id="rId14"/>
    <p:sldId id="275" r:id="rId15"/>
    <p:sldId id="276" r:id="rId16"/>
    <p:sldId id="26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197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3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13" Type="http://schemas.openxmlformats.org/officeDocument/2006/relationships/image" Target="../media/image19.jpeg"  /><Relationship Id="rId14" Type="http://schemas.openxmlformats.org/officeDocument/2006/relationships/image" Target="../media/image20.png"  /><Relationship Id="rId15" Type="http://schemas.openxmlformats.org/officeDocument/2006/relationships/image" Target="../media/image21.jpeg"  /><Relationship Id="rId16" Type="http://schemas.openxmlformats.org/officeDocument/2006/relationships/image" Target="../media/image22.jpeg"  /><Relationship Id="rId17" Type="http://schemas.openxmlformats.org/officeDocument/2006/relationships/image" Target="../media/image23.png"  /><Relationship Id="rId18" Type="http://schemas.openxmlformats.org/officeDocument/2006/relationships/image" Target="../media/image24.png"  /><Relationship Id="rId19" Type="http://schemas.openxmlformats.org/officeDocument/2006/relationships/image" Target="../media/image25.png"  /><Relationship Id="rId2" Type="http://schemas.openxmlformats.org/officeDocument/2006/relationships/image" Target="../media/image8.jpe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jpe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0C8C93D9-DB7B-BDC3-2A70-76C30FD1B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2020" y="3227265"/>
            <a:ext cx="3852041" cy="1834056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latinLnBrk="0"/>
            <a:r>
              <a:rPr lang="en-US" altLang="ko-KR" sz="4000" b="1" kern="1200" dirty="0">
                <a:ea typeface="맑은 고딕"/>
              </a:rPr>
              <a:t> </a:t>
            </a:r>
            <a:r>
              <a:rPr lang="en-US" altLang="ko-KR" sz="4000" b="1" dirty="0" err="1">
                <a:ea typeface="맑은 고딕"/>
              </a:rPr>
              <a:t>대형</a:t>
            </a:r>
            <a:r>
              <a:rPr lang="en-US" altLang="ko-KR" sz="4000" b="1" dirty="0">
                <a:ea typeface="맑은 고딕"/>
              </a:rPr>
              <a:t> </a:t>
            </a:r>
            <a:r>
              <a:rPr lang="en-US" altLang="ko-KR" sz="4000" b="1" dirty="0" err="1">
                <a:ea typeface="맑은 고딕"/>
              </a:rPr>
              <a:t>의류</a:t>
            </a:r>
            <a:r>
              <a:rPr lang="en-US" altLang="ko-KR" sz="4000" b="1" dirty="0">
                <a:ea typeface="맑은 고딕"/>
              </a:rPr>
              <a:t> </a:t>
            </a:r>
            <a:r>
              <a:rPr lang="en-US" altLang="ko-KR" sz="4000" b="1" dirty="0" err="1">
                <a:ea typeface="맑은 고딕"/>
              </a:rPr>
              <a:t>사업</a:t>
            </a:r>
            <a:br>
              <a:rPr lang="en-US" altLang="ko-KR" sz="4000" b="1" dirty="0">
                <a:ea typeface="맑은 고딕"/>
              </a:rPr>
            </a:br>
            <a:r>
              <a:rPr lang="en-US" altLang="ko-KR" sz="4000" b="1" dirty="0">
                <a:ea typeface="맑은 고딕"/>
              </a:rPr>
              <a:t>(</a:t>
            </a:r>
            <a:r>
              <a:rPr lang="en-US" altLang="ko-KR" sz="4000" b="1" dirty="0" err="1">
                <a:ea typeface="맑은 고딕"/>
              </a:rPr>
              <a:t>spa브랜드</a:t>
            </a:r>
            <a:r>
              <a:rPr lang="en-US" altLang="ko-KR" sz="4000" b="1" dirty="0">
                <a:ea typeface="맑은 고딕"/>
              </a:rPr>
              <a:t>)</a:t>
            </a:r>
            <a:br>
              <a:rPr lang="en-US" altLang="ko-KR" sz="4000" b="1" dirty="0">
                <a:ea typeface="맑은 고딕"/>
              </a:rPr>
            </a:br>
            <a:br>
              <a:rPr lang="en-US" altLang="ko-KR" sz="4000" b="1" dirty="0">
                <a:ea typeface="맑은 고딕"/>
              </a:rPr>
            </a:br>
            <a:r>
              <a:rPr lang="en-US" altLang="ko-KR" sz="4000" b="1" dirty="0">
                <a:ea typeface="맑은 고딕"/>
              </a:rPr>
              <a:t> </a:t>
            </a:r>
            <a:r>
              <a:rPr lang="ko-KR" altLang="en-US" sz="4000" b="1" dirty="0">
                <a:ea typeface="맑은 고딕"/>
              </a:rPr>
              <a:t>전용</a:t>
            </a:r>
            <a:r>
              <a:rPr lang="ko-KR" altLang="en-US" sz="4000" b="1" kern="1200" dirty="0">
                <a:ea typeface="맑은 고딕"/>
              </a:rPr>
              <a:t> 키오스크</a:t>
            </a:r>
            <a:endParaRPr lang="en-US" altLang="ko-KR" sz="4000" b="1" kern="1200" dirty="0"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82910" y="5620351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2000" b="1" dirty="0">
                <a:ea typeface="맑은 고딕"/>
              </a:rPr>
              <a:t> 2019036005 </a:t>
            </a:r>
            <a:r>
              <a:rPr lang="ko-KR" altLang="en-US" sz="2000" b="1" dirty="0">
                <a:ea typeface="맑은 고딕"/>
              </a:rPr>
              <a:t>조강식</a:t>
            </a:r>
            <a:endParaRPr lang="en-US" altLang="ko-KR" sz="2000" b="1" dirty="0">
              <a:ea typeface="맑은 고딕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70204" y="385058"/>
            <a:ext cx="10900618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직원 모드</a:t>
            </a:r>
            <a:r>
              <a:rPr lang="en-US" altLang="ko-KR" sz="4100" b="1">
                <a:solidFill>
                  <a:schemeClr val="dk1"/>
                </a:solidFill>
                <a:ea typeface="맑은 고딕"/>
              </a:rPr>
              <a:t>(</a:t>
            </a: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남자 제품관리</a:t>
            </a:r>
            <a:r>
              <a:rPr lang="en-US" altLang="ko-KR" sz="4100" b="1">
                <a:solidFill>
                  <a:schemeClr val="dk1"/>
                </a:solidFill>
                <a:ea typeface="맑은 고딕"/>
              </a:rPr>
              <a:t>)</a:t>
            </a:r>
            <a:br>
              <a:rPr lang="en-US" altLang="ko-KR" sz="4100" b="1">
                <a:solidFill>
                  <a:schemeClr val="dk1"/>
                </a:solidFill>
                <a:ea typeface="맑은 고딕"/>
              </a:rPr>
            </a:br>
            <a:endParaRPr lang="ko-KR" altLang="en-US" sz="4100" b="1">
              <a:solidFill>
                <a:schemeClr val="dk1"/>
              </a:solidFill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1760" y="1047839"/>
            <a:ext cx="9631680" cy="552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70204" y="385058"/>
            <a:ext cx="10900618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직원 모드</a:t>
            </a:r>
            <a:r>
              <a:rPr lang="en-US" altLang="ko-KR" sz="4100" b="1">
                <a:solidFill>
                  <a:schemeClr val="dk1"/>
                </a:solidFill>
                <a:ea typeface="맑은 고딕"/>
              </a:rPr>
              <a:t>(</a:t>
            </a: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여자 제품관리</a:t>
            </a:r>
            <a:r>
              <a:rPr lang="en-US" altLang="ko-KR" sz="4100" b="1">
                <a:solidFill>
                  <a:schemeClr val="dk1"/>
                </a:solidFill>
                <a:ea typeface="맑은 고딕"/>
              </a:rPr>
              <a:t>)</a:t>
            </a:r>
            <a:br>
              <a:rPr lang="en-US" altLang="ko-KR" sz="4100" b="1">
                <a:solidFill>
                  <a:schemeClr val="dk1"/>
                </a:solidFill>
                <a:ea typeface="맑은 고딕"/>
              </a:rPr>
            </a:br>
            <a:endParaRPr lang="ko-KR" altLang="en-US" sz="4100" b="1">
              <a:solidFill>
                <a:schemeClr val="dk1"/>
              </a:solidFill>
              <a:ea typeface="맑은 고딕"/>
            </a:endParaRPr>
          </a:p>
        </p:txBody>
      </p:sp>
      <p:pic>
        <p:nvPicPr>
          <p:cNvPr id="4" name="그림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279200" y="1047839"/>
            <a:ext cx="9633600" cy="55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70204" y="385058"/>
            <a:ext cx="10900618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직원 모드</a:t>
            </a:r>
            <a:r>
              <a:rPr lang="en-US" altLang="ko-KR" sz="4100" b="1">
                <a:solidFill>
                  <a:schemeClr val="dk1"/>
                </a:solidFill>
                <a:ea typeface="맑은 고딕"/>
              </a:rPr>
              <a:t>(</a:t>
            </a: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온도</a:t>
            </a:r>
            <a:r>
              <a:rPr lang="en-US" altLang="ko-KR" sz="4100" b="1">
                <a:solidFill>
                  <a:schemeClr val="dk1"/>
                </a:solidFill>
                <a:ea typeface="맑은 고딕"/>
              </a:rPr>
              <a:t>)</a:t>
            </a:r>
            <a:br>
              <a:rPr lang="en-US" altLang="ko-KR" sz="4100" b="1">
                <a:solidFill>
                  <a:schemeClr val="dk1"/>
                </a:solidFill>
                <a:ea typeface="맑은 고딕"/>
              </a:rPr>
            </a:br>
            <a:endParaRPr lang="ko-KR" altLang="en-US" sz="4100" b="1">
              <a:solidFill>
                <a:schemeClr val="dk1"/>
              </a:solidFill>
              <a:ea typeface="맑은 고딕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279200" y="1047839"/>
            <a:ext cx="9633600" cy="55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70204" y="385058"/>
            <a:ext cx="10900618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4100" b="1">
                <a:solidFill>
                  <a:schemeClr val="dk1"/>
                </a:solidFill>
                <a:ea typeface="맑은 고딕"/>
              </a:rPr>
              <a:t>2. </a:t>
            </a: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구현할 기능</a:t>
            </a:r>
            <a:br>
              <a:rPr lang="en-US" altLang="ko-KR" sz="4100" b="1">
                <a:solidFill>
                  <a:schemeClr val="dk1"/>
                </a:solidFill>
                <a:ea typeface="맑은 고딕"/>
              </a:rPr>
            </a:br>
            <a:endParaRPr lang="ko-KR" altLang="en-US" sz="4100" b="1">
              <a:solidFill>
                <a:schemeClr val="dk1"/>
              </a:solidFill>
              <a:ea typeface="맑은 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0204" y="2096701"/>
            <a:ext cx="9235440" cy="4959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en-US" altLang="ko-KR" sz="3200">
                <a:solidFill>
                  <a:schemeClr val="dk1"/>
                </a:solidFill>
              </a:rPr>
              <a:t> Mysql </a:t>
            </a:r>
            <a:r>
              <a:rPr lang="ko-KR" altLang="en-US" sz="3200">
                <a:solidFill>
                  <a:schemeClr val="dk1"/>
                </a:solidFill>
              </a:rPr>
              <a:t>연동 후 제품을 서버로 관리</a:t>
            </a:r>
            <a:endParaRPr lang="ko-KR" altLang="en-US" sz="32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en-US" altLang="ko-KR" sz="32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r>
              <a:rPr lang="en-US" altLang="ko-KR" sz="3200">
                <a:solidFill>
                  <a:schemeClr val="dk1"/>
                </a:solidFill>
              </a:rPr>
              <a:t> </a:t>
            </a:r>
            <a:r>
              <a:rPr lang="ko-KR" altLang="en-US" sz="3200">
                <a:solidFill>
                  <a:schemeClr val="dk1"/>
                </a:solidFill>
              </a:rPr>
              <a:t>직원모드 매출 기능 추가</a:t>
            </a:r>
            <a:endParaRPr lang="ko-KR" altLang="en-US" sz="32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en-US" altLang="ko-KR" sz="32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r>
              <a:rPr lang="en-US" altLang="ko-KR" sz="3200">
                <a:solidFill>
                  <a:schemeClr val="dk1"/>
                </a:solidFill>
              </a:rPr>
              <a:t> </a:t>
            </a:r>
            <a:r>
              <a:rPr lang="ko-KR" altLang="en-US" sz="3200">
                <a:solidFill>
                  <a:schemeClr val="dk1"/>
                </a:solidFill>
              </a:rPr>
              <a:t>성별 구별을 통한 제품 소개</a:t>
            </a:r>
            <a:endParaRPr lang="ko-KR" altLang="en-US" sz="32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en-US" altLang="ko-KR" sz="32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r>
              <a:rPr lang="en-US" altLang="ko-KR" sz="3200">
                <a:solidFill>
                  <a:schemeClr val="dk1"/>
                </a:solidFill>
              </a:rPr>
              <a:t> MFC</a:t>
            </a:r>
            <a:r>
              <a:rPr lang="ko-KR" altLang="en-US" sz="3200">
                <a:solidFill>
                  <a:schemeClr val="dk1"/>
                </a:solidFill>
              </a:rPr>
              <a:t>를 활용 후 버튼 사용</a:t>
            </a:r>
            <a:endParaRPr lang="ko-KR" altLang="en-US" sz="32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en-US" altLang="ko-KR" sz="3200">
              <a:solidFill>
                <a:schemeClr val="dk1"/>
              </a:solidFill>
            </a:endParaRPr>
          </a:p>
          <a:p>
            <a:pPr lvl="0">
              <a:defRPr/>
            </a:pPr>
            <a:endParaRPr lang="en-US" altLang="ko-KR" sz="32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ko-KR" altLang="en-US" sz="3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70204" y="385058"/>
            <a:ext cx="10900618" cy="1325563"/>
          </a:xfrm>
          <a:solidFill>
            <a:schemeClr val="lt1"/>
          </a:solidFill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4100" b="1">
                <a:solidFill>
                  <a:schemeClr val="dk1"/>
                </a:solidFill>
                <a:ea typeface="맑은 고딕"/>
              </a:rPr>
              <a:t>3. </a:t>
            </a: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기대 효과</a:t>
            </a:r>
            <a:br>
              <a:rPr lang="en-US" altLang="ko-KR" sz="4100" b="1">
                <a:solidFill>
                  <a:schemeClr val="dk1"/>
                </a:solidFill>
                <a:ea typeface="맑은 고딕"/>
              </a:rPr>
            </a:br>
            <a:endParaRPr lang="ko-KR" altLang="en-US" sz="4100" b="1">
              <a:solidFill>
                <a:schemeClr val="dk1"/>
              </a:solidFill>
              <a:ea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482" y="1548882"/>
            <a:ext cx="10403632" cy="4354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en-US" altLang="ko-KR" sz="2800">
                <a:solidFill>
                  <a:schemeClr val="dk1"/>
                </a:solidFill>
              </a:rPr>
              <a:t>SPA </a:t>
            </a:r>
            <a:r>
              <a:rPr lang="ko-KR" altLang="en-US" sz="2800">
                <a:solidFill>
                  <a:schemeClr val="dk1"/>
                </a:solidFill>
              </a:rPr>
              <a:t>브랜드 매장 안 순환 </a:t>
            </a:r>
            <a:endParaRPr lang="ko-KR" altLang="en-US" sz="28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en-US" altLang="ko-KR" sz="28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en-US" altLang="ko-KR" sz="28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2800">
                <a:solidFill>
                  <a:schemeClr val="dk1"/>
                </a:solidFill>
              </a:rPr>
              <a:t> 인권비 절약</a:t>
            </a:r>
            <a:endParaRPr lang="ko-KR" altLang="en-US" sz="28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en-US" altLang="ko-KR" sz="28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en-US" altLang="ko-KR" sz="28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r>
              <a:rPr lang="ko-KR" altLang="en-US" sz="2800">
                <a:solidFill>
                  <a:schemeClr val="dk1"/>
                </a:solidFill>
              </a:rPr>
              <a:t> 매장 시간 제한 </a:t>
            </a:r>
            <a:r>
              <a:rPr lang="en-US" altLang="ko-KR" sz="2800">
                <a:solidFill>
                  <a:schemeClr val="dk1"/>
                </a:solidFill>
              </a:rPr>
              <a:t>X</a:t>
            </a:r>
            <a:endParaRPr lang="en-US" altLang="ko-KR" sz="28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en-US" altLang="ko-KR" sz="28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endParaRPr lang="en-US" altLang="ko-KR" sz="2800">
              <a:solidFill>
                <a:schemeClr val="dk1"/>
              </a:solidFill>
            </a:endParaRPr>
          </a:p>
          <a:p>
            <a:pPr marL="285750" indent="-285750">
              <a:buFont typeface="Wingdings"/>
              <a:buChar char="l"/>
              <a:defRPr/>
            </a:pPr>
            <a:r>
              <a:rPr lang="en-US" altLang="ko-KR" sz="2800">
                <a:solidFill>
                  <a:schemeClr val="dk1"/>
                </a:solidFill>
              </a:rPr>
              <a:t> </a:t>
            </a:r>
            <a:r>
              <a:rPr lang="ko-KR" altLang="en-US" sz="2800">
                <a:solidFill>
                  <a:schemeClr val="dk1"/>
                </a:solidFill>
              </a:rPr>
              <a:t>대면을 피하며 전염병 예방</a:t>
            </a:r>
            <a:endParaRPr lang="ko-KR" altLang="en-US" sz="28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오픈소스영상">
            <a:hlinkClick r:id="" action="ppaction://media"/>
            <a:extLst>
              <a:ext uri="{FF2B5EF4-FFF2-40B4-BE49-F238E27FC236}">
                <a16:creationId xmlns:a16="http://schemas.microsoft.com/office/drawing/2014/main" id="{7A6F18D8-4EA3-B654-390C-D292A91ED3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626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D30DA-40C9-11CF-4F0C-00D6BEA2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732" y="2354699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253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8564" y="152400"/>
            <a:ext cx="9833548" cy="1034103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ko-KR" altLang="en-US" sz="5400" b="1" dirty="0">
                <a:solidFill>
                  <a:schemeClr val="tx2"/>
                </a:solidFill>
                <a:ea typeface="맑은 고딕"/>
              </a:rPr>
              <a:t>목차</a:t>
            </a:r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5495" y="1255432"/>
            <a:ext cx="9833548" cy="3736853"/>
          </a:xfrm>
        </p:spPr>
        <p:txBody>
          <a:bodyPr vert="horz" lIns="91440" tIns="45720" rIns="91440" bIns="45720" anchor="t">
            <a:noAutofit/>
          </a:bodyPr>
          <a:lstStyle/>
          <a:p>
            <a:pPr marL="457200" indent="-457200">
              <a:buAutoNum type="arabicPeriod"/>
              <a:defRPr/>
            </a:pPr>
            <a:r>
              <a:rPr lang="ko-KR" altLang="en-US" sz="3600" b="1" dirty="0">
                <a:solidFill>
                  <a:schemeClr val="tx2"/>
                </a:solidFill>
                <a:ea typeface="맑은 고딕"/>
              </a:rPr>
              <a:t>구현된 기능</a:t>
            </a: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457200" indent="-457200">
              <a:buAutoNum type="arabicPeriod"/>
              <a:defRPr/>
            </a:pP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3600" b="1" dirty="0">
                <a:solidFill>
                  <a:schemeClr val="tx2"/>
                </a:solidFill>
                <a:ea typeface="맑은 고딕"/>
              </a:rPr>
              <a:t>구현할 기능</a:t>
            </a: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457200" indent="-457200">
              <a:buAutoNum type="arabicPeriod"/>
              <a:defRPr/>
            </a:pP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3600" b="1" dirty="0">
                <a:solidFill>
                  <a:schemeClr val="tx2"/>
                </a:solidFill>
                <a:ea typeface="맑은 고딕"/>
              </a:rPr>
              <a:t>기대 효과</a:t>
            </a: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457200" indent="-457200">
              <a:buAutoNum type="arabicPeriod"/>
              <a:defRPr/>
            </a:pP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457200" indent="-457200">
              <a:buAutoNum type="arabicPeriod"/>
              <a:defRPr/>
            </a:pPr>
            <a:r>
              <a:rPr lang="ko-KR" altLang="en-US" sz="3600" b="1" dirty="0">
                <a:solidFill>
                  <a:schemeClr val="tx2"/>
                </a:solidFill>
                <a:ea typeface="맑은 고딕"/>
              </a:rPr>
              <a:t>작동영상</a:t>
            </a: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457200" indent="-457200">
              <a:buAutoNum type="arabicPeriod"/>
              <a:defRPr/>
            </a:pPr>
            <a:endParaRPr lang="en-US" altLang="ko-KR" sz="36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24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endParaRPr lang="ko-KR" altLang="en-US" sz="2400" b="1" dirty="0">
              <a:solidFill>
                <a:schemeClr val="tx2"/>
              </a:solidFill>
              <a:ea typeface="맑은 고딕"/>
            </a:endParaRPr>
          </a:p>
        </p:txBody>
      </p: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31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8564" y="328300"/>
            <a:ext cx="9833548" cy="1325563"/>
          </a:xfrm>
        </p:spPr>
        <p:txBody>
          <a:bodyPr anchor="b">
            <a:normAutofit/>
          </a:bodyPr>
          <a:lstStyle/>
          <a:p>
            <a:pPr algn="ctr">
              <a:defRPr/>
            </a:pPr>
            <a:r>
              <a:rPr lang="ko-KR" altLang="en-US" sz="5400" b="1" dirty="0">
                <a:solidFill>
                  <a:schemeClr val="tx2"/>
                </a:solidFill>
                <a:ea typeface="맑은 고딕"/>
              </a:rPr>
              <a:t>구현 기능</a:t>
            </a:r>
          </a:p>
        </p:txBody>
      </p:sp>
      <p:grpSp>
        <p:nvGrpSpPr>
          <p:cNvPr id="25" name="Group 24"/>
          <p:cNvGrpSpPr>
            <a:grpSpLocks noGrp="1" noUngrp="1" noChangeAspect="1" noMove="1" noResize="1"/>
          </p:cNvGrpSpPr>
          <p:nvPr/>
        </p:nvGrpSpPr>
        <p:grpSpPr>
          <a:xfrm>
            <a:off x="0" y="0"/>
            <a:ext cx="3346102" cy="2510865"/>
            <a:chOff x="-305" y="-1"/>
            <a:chExt cx="3832880" cy="2876136"/>
          </a:xfrm>
        </p:grpSpPr>
        <p:sp>
          <p:nvSpPr>
            <p:cNvPr id="26" name="Freeform: Shape 25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78564" y="1793137"/>
            <a:ext cx="9833548" cy="3736853"/>
          </a:xfrm>
        </p:spPr>
        <p:txBody>
          <a:bodyPr vert="horz" lIns="91440" tIns="45720" rIns="91440" bIns="45720" anchor="t">
            <a:noAutofit/>
          </a:bodyPr>
          <a:lstStyle/>
          <a:p>
            <a:pPr marL="0" indent="0">
              <a:buNone/>
              <a:defRPr/>
            </a:pPr>
            <a:endParaRPr lang="ko-KR" altLang="en-US" sz="24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400" b="1" dirty="0">
                <a:solidFill>
                  <a:schemeClr val="tx2"/>
                </a:solidFill>
                <a:ea typeface="맑은 고딕"/>
              </a:rPr>
              <a:t>1. 접근 감지 및 사진 촬영과 보관</a:t>
            </a:r>
          </a:p>
          <a:p>
            <a:pPr marL="342900" indent="-342900">
              <a:buAutoNum type="arabicPeriod"/>
              <a:defRPr/>
            </a:pPr>
            <a:endParaRPr lang="ko-KR" altLang="en-US" sz="24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r>
              <a:rPr lang="ko-KR" altLang="en-US" sz="2400" b="1" dirty="0">
                <a:solidFill>
                  <a:schemeClr val="tx2"/>
                </a:solidFill>
                <a:ea typeface="맑은 고딕"/>
              </a:rPr>
              <a:t>2. 성별에 따른 옷 위치 안내 </a:t>
            </a:r>
            <a:endParaRPr lang="en-US" altLang="ko-KR" sz="24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endParaRPr lang="en-US" altLang="ko-KR" sz="24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400" b="1" dirty="0">
                <a:solidFill>
                  <a:schemeClr val="tx2"/>
                </a:solidFill>
                <a:ea typeface="맑은 고딕"/>
              </a:rPr>
              <a:t>3. </a:t>
            </a:r>
            <a:r>
              <a:rPr lang="ko-KR" altLang="en-US" sz="2400" b="1" dirty="0">
                <a:solidFill>
                  <a:schemeClr val="tx2"/>
                </a:solidFill>
                <a:ea typeface="맑은 고딕"/>
              </a:rPr>
              <a:t>옷 종류 세분화</a:t>
            </a:r>
          </a:p>
          <a:p>
            <a:pPr marL="0" indent="0">
              <a:buNone/>
              <a:defRPr/>
            </a:pPr>
            <a:endParaRPr lang="ko-KR" altLang="en-US" sz="24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400" b="1" dirty="0">
                <a:solidFill>
                  <a:schemeClr val="tx2"/>
                </a:solidFill>
                <a:ea typeface="맑은 고딕"/>
              </a:rPr>
              <a:t>4</a:t>
            </a:r>
            <a:r>
              <a:rPr lang="ko-KR" altLang="en-US" sz="2400" b="1" dirty="0">
                <a:solidFill>
                  <a:schemeClr val="tx2"/>
                </a:solidFill>
                <a:ea typeface="맑은 고딕"/>
              </a:rPr>
              <a:t>. 결제 기능</a:t>
            </a:r>
          </a:p>
          <a:p>
            <a:pPr marL="0" indent="0">
              <a:buNone/>
              <a:defRPr/>
            </a:pPr>
            <a:endParaRPr lang="ko-KR" altLang="en-US" sz="2400" b="1" dirty="0">
              <a:solidFill>
                <a:schemeClr val="tx2"/>
              </a:solidFill>
              <a:ea typeface="맑은 고딕"/>
            </a:endParaRPr>
          </a:p>
          <a:p>
            <a:pPr marL="0" indent="0">
              <a:buNone/>
              <a:defRPr/>
            </a:pPr>
            <a:r>
              <a:rPr lang="en-US" altLang="ko-KR" sz="2400" b="1" dirty="0">
                <a:solidFill>
                  <a:schemeClr val="tx2"/>
                </a:solidFill>
                <a:ea typeface="맑은 고딕"/>
              </a:rPr>
              <a:t>5.</a:t>
            </a:r>
            <a:r>
              <a:rPr lang="ko-KR" altLang="en-US" sz="2400" b="1" dirty="0">
                <a:solidFill>
                  <a:schemeClr val="tx2"/>
                </a:solidFill>
                <a:ea typeface="맑은 고딕"/>
              </a:rPr>
              <a:t> 직원 모드 </a:t>
            </a:r>
            <a:r>
              <a:rPr lang="en-US" altLang="ko-KR" sz="2400" b="1" dirty="0">
                <a:solidFill>
                  <a:schemeClr val="tx2"/>
                </a:solidFill>
                <a:ea typeface="맑은 고딕"/>
              </a:rPr>
              <a:t>(</a:t>
            </a:r>
            <a:r>
              <a:rPr lang="ko-KR" altLang="en-US" sz="2400" b="1" dirty="0">
                <a:solidFill>
                  <a:schemeClr val="tx2"/>
                </a:solidFill>
                <a:ea typeface="맑은 고딕"/>
              </a:rPr>
              <a:t>제품 관리</a:t>
            </a:r>
            <a:r>
              <a:rPr lang="en-US" altLang="ko-KR" sz="2400" b="1" dirty="0">
                <a:solidFill>
                  <a:schemeClr val="tx2"/>
                </a:solidFill>
                <a:ea typeface="맑은 고딕"/>
              </a:rPr>
              <a:t>), </a:t>
            </a:r>
            <a:r>
              <a:rPr lang="ko-KR" altLang="en-US" sz="2400" b="1" dirty="0">
                <a:solidFill>
                  <a:schemeClr val="tx2"/>
                </a:solidFill>
                <a:ea typeface="맑은 고딕"/>
              </a:rPr>
              <a:t>온도 관리</a:t>
            </a:r>
            <a:br>
              <a:rPr lang="ko-KR" altLang="en-US" sz="2400" b="1" dirty="0">
                <a:solidFill>
                  <a:schemeClr val="tx2"/>
                </a:solidFill>
                <a:ea typeface="맑은 고딕"/>
              </a:rPr>
            </a:br>
            <a:endParaRPr lang="ko-KR" altLang="en-US" sz="2400" b="1" dirty="0">
              <a:solidFill>
                <a:schemeClr val="tx2"/>
              </a:solidFill>
              <a:ea typeface="맑은 고딕"/>
            </a:endParaRPr>
          </a:p>
        </p:txBody>
      </p:sp>
      <p:grpSp>
        <p:nvGrpSpPr>
          <p:cNvPr id="31" name="Group 30"/>
          <p:cNvGrpSpPr>
            <a:grpSpLocks noGrp="1" noUngrp="1" noChangeAspect="1" noMove="1" noResize="1"/>
          </p:cNvGrpSpPr>
          <p:nvPr/>
        </p:nvGrpSpPr>
        <p:grpSpPr>
          <a:xfrm rot="5400000">
            <a:off x="9072780" y="3734338"/>
            <a:ext cx="3878664" cy="236865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/>
            <p:cNvSpPr/>
            <p:nvPr/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70203" y="145353"/>
            <a:ext cx="10451592" cy="1255378"/>
          </a:xfrm>
          <a:solidFill>
            <a:schemeClr val="lt1"/>
          </a:solidFill>
          <a:ln>
            <a:solidFill>
              <a:schemeClr val="lt1"/>
            </a:solidFill>
          </a:ln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접근 감지 및 사진 촬영</a:t>
            </a:r>
            <a:endParaRPr lang="ko-KR" altLang="en-US" sz="4100" b="1">
              <a:solidFill>
                <a:schemeClr val="dk1"/>
              </a:solidFill>
              <a:ea typeface="맑은 고딕"/>
            </a:endParaRPr>
          </a:p>
        </p:txBody>
      </p:sp>
      <p:pic>
        <p:nvPicPr>
          <p:cNvPr id="1044" name="그림 10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1500" y="1109971"/>
            <a:ext cx="10366528" cy="5297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solidFill>
            <a:schemeClr val="lt1"/>
          </a:solidFill>
        </p:spPr>
        <p:txBody>
          <a:bodyPr/>
          <a:lstStyle/>
          <a:p>
            <a:pPr>
              <a:defRPr/>
            </a:pPr>
            <a:r>
              <a:rPr lang="ko-KR" altLang="en-US" b="1">
                <a:solidFill>
                  <a:schemeClr val="dk1"/>
                </a:solidFill>
              </a:rPr>
              <a:t>촬영 사진 결과 및 기대 효과</a:t>
            </a:r>
            <a:endParaRPr lang="ko-KR" altLang="en-US" b="1">
              <a:solidFill>
                <a:schemeClr val="dk1"/>
              </a:solidFill>
            </a:endParaRPr>
          </a:p>
        </p:txBody>
      </p:sp>
      <p:pic>
        <p:nvPicPr>
          <p:cNvPr id="5" name="그림 4" descr="사람, 실내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5347" y="1828800"/>
            <a:ext cx="5042358" cy="4433888"/>
          </a:xfrm>
          <a:prstGeom prst="rect">
            <a:avLst/>
          </a:prstGeom>
        </p:spPr>
      </p:pic>
      <p:pic>
        <p:nvPicPr>
          <p:cNvPr id="9" name="그림 8" descr="사람, 실내, 파란색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57705" y="1828800"/>
            <a:ext cx="6096000" cy="44338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48966" y="1690689"/>
            <a:ext cx="4238507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43113" y="340427"/>
            <a:ext cx="10900618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성별에 따른 옷 위치 안내</a:t>
            </a:r>
            <a:endParaRPr lang="ko-KR" altLang="en-US" sz="4100" b="1">
              <a:solidFill>
                <a:schemeClr val="dk1"/>
              </a:solidFill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3422" y="1732991"/>
            <a:ext cx="6498578" cy="47399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009" y="1732991"/>
            <a:ext cx="5518413" cy="4784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70204" y="385058"/>
            <a:ext cx="10900618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옷 종류 세분화</a:t>
            </a:r>
            <a:r>
              <a:rPr lang="ko-KR" altLang="en-US" sz="4100" b="1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4100" b="1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en-US" sz="4100" b="1">
                <a:solidFill>
                  <a:schemeClr val="bg1"/>
                </a:solidFill>
                <a:ea typeface="맑은 고딕"/>
              </a:rPr>
              <a:t> </a:t>
            </a:r>
            <a:endParaRPr lang="ko-KR" altLang="en-US" sz="41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1026" name="Picture 2" descr="티셔츠 아이콘 템플릿 매체 디자인 분리, 템플릿 아이콘, 티셔츠 클립 아트, 벡터 PNG, 일러스트 및 벡터 에 대한 무료 다운로드 -  Pngtree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64199" y="2141538"/>
            <a:ext cx="1080000" cy="1080000"/>
          </a:xfrm>
          <a:prstGeom prst="rect">
            <a:avLst/>
          </a:prstGeom>
          <a:noFill/>
        </p:spPr>
      </p:pic>
      <p:pic>
        <p:nvPicPr>
          <p:cNvPr id="1028" name="Picture 4" descr="셔츠 아이콘 에 Selman Icons"/>
          <p:cNvPicPr>
            <a:picLocks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463543" y="2144508"/>
            <a:ext cx="1080000" cy="1080000"/>
          </a:xfrm>
          <a:prstGeom prst="rect">
            <a:avLst/>
          </a:prstGeom>
          <a:noFill/>
        </p:spPr>
      </p:pic>
      <p:pic>
        <p:nvPicPr>
          <p:cNvPr id="1030" name="Picture 6" descr="스웨터 아이콘 에 Selman Icons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462849" y="2145035"/>
            <a:ext cx="1080000" cy="1080000"/>
          </a:xfrm>
          <a:prstGeom prst="rect">
            <a:avLst/>
          </a:prstGeom>
          <a:noFill/>
        </p:spPr>
      </p:pic>
      <p:pic>
        <p:nvPicPr>
          <p:cNvPr id="1032" name="Picture 8" descr="옥스포드 웨이브 슈트 팬츠 | 무료 아이콘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483689" y="3439160"/>
            <a:ext cx="1080000" cy="1080000"/>
          </a:xfrm>
          <a:prstGeom prst="rect">
            <a:avLst/>
          </a:prstGeom>
          <a:noFill/>
        </p:spPr>
      </p:pic>
      <p:pic>
        <p:nvPicPr>
          <p:cNvPr id="1034" name="Picture 10" descr="반바지 아이콘 에 Selman Icons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449698" y="3438482"/>
            <a:ext cx="1080000" cy="1080000"/>
          </a:xfrm>
          <a:prstGeom prst="rect">
            <a:avLst/>
          </a:prstGeom>
          <a:noFill/>
        </p:spPr>
      </p:pic>
      <p:pic>
        <p:nvPicPr>
          <p:cNvPr id="4" name="Picture 4" descr="청바지 아이콘입니다. 웹에 대 한 청바지 벡터 아이콘의 개요 ...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469057" y="3445799"/>
            <a:ext cx="1080000" cy="1080000"/>
          </a:xfrm>
          <a:prstGeom prst="rect">
            <a:avLst/>
          </a:prstGeom>
          <a:noFill/>
        </p:spPr>
      </p:pic>
      <p:pic>
        <p:nvPicPr>
          <p:cNvPr id="5" name="Picture 6" descr="컴퓨터 아이콘 핸드백 서류 가방, 가방, 모자, 직사각형, 액세서리 png | PNGWing"/>
          <p:cNvPicPr>
            <a:picLocks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469773" y="4712136"/>
            <a:ext cx="1080000" cy="1080000"/>
          </a:xfrm>
          <a:prstGeom prst="rect">
            <a:avLst/>
          </a:prstGeom>
          <a:noFill/>
        </p:spPr>
      </p:pic>
      <p:pic>
        <p:nvPicPr>
          <p:cNvPr id="6" name="Picture 8" descr="의류 신발 패션 컴퓨터 아이콘 탑, 다른 사람, 각도, 모자 png | PNGEgg"/>
          <p:cNvPicPr>
            <a:picLocks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2470573" y="4712136"/>
            <a:ext cx="1080000" cy="1080000"/>
          </a:xfrm>
          <a:prstGeom prst="rect">
            <a:avLst/>
          </a:prstGeom>
          <a:noFill/>
        </p:spPr>
      </p:pic>
      <p:pic>
        <p:nvPicPr>
          <p:cNvPr id="7" name="Picture 10" descr="모자 아이콘 에 Selman Icons"/>
          <p:cNvPicPr>
            <a:picLocks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3472729" y="4712136"/>
            <a:ext cx="1080000" cy="1080000"/>
          </a:xfrm>
          <a:prstGeom prst="rect">
            <a:avLst/>
          </a:prstGeom>
          <a:noFill/>
        </p:spPr>
      </p:pic>
      <p:pic>
        <p:nvPicPr>
          <p:cNvPr id="1036" name="Picture 12" descr="여자 티셔츠 벡터 아이콘입니다. 흑백 셔츠 그림입니다. 단색 선형 의류 아이콘. 로열티 무료 사진, 그림, 이미지 그리고  스톡포토그래피. Image 78690747.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7578033" y="2131378"/>
            <a:ext cx="1080000" cy="1080000"/>
          </a:xfrm>
          <a:prstGeom prst="rect">
            <a:avLst/>
          </a:prstGeom>
          <a:noFill/>
        </p:spPr>
      </p:pic>
      <p:pic>
        <p:nvPicPr>
          <p:cNvPr id="1038" name="Picture 14" descr="여자 옷 - 무료 패션개 아이콘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8649543" y="2131378"/>
            <a:ext cx="1080000" cy="1080000"/>
          </a:xfrm>
          <a:prstGeom prst="rect">
            <a:avLst/>
          </a:prstGeom>
          <a:noFill/>
        </p:spPr>
      </p:pic>
      <p:pic>
        <p:nvPicPr>
          <p:cNvPr id="1042" name="Picture 18" descr="스웨터, 옷 아이콘 ui 및 ux, 스톡 일러스트 1796278600 | Shutterstock"/>
          <p:cNvPicPr>
            <a:picLocks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649259" y="2131378"/>
            <a:ext cx="1080000" cy="1080000"/>
          </a:xfrm>
          <a:prstGeom prst="rect">
            <a:avLst/>
          </a:prstGeom>
          <a:noFill/>
        </p:spPr>
      </p:pic>
      <p:pic>
        <p:nvPicPr>
          <p:cNvPr id="1044" name="Picture 20" descr="치마 컴퓨터 아이콘 의류 드레스, 드레스, 패션, 여자, 공유 아이콘 png | PNGWing"/>
          <p:cNvPicPr>
            <a:picLocks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7578033" y="3447255"/>
            <a:ext cx="1080000" cy="1080000"/>
          </a:xfrm>
          <a:prstGeom prst="rect">
            <a:avLst/>
          </a:prstGeom>
          <a:noFill/>
        </p:spPr>
      </p:pic>
      <p:pic>
        <p:nvPicPr>
          <p:cNvPr id="1050" name="Picture 26" descr="Classic Women Jeans Icon Outline Style 스톡 벡터(로열티 프리) 483407830 |  Shutterstock"/>
          <p:cNvPicPr>
            <a:picLocks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8653139" y="3450776"/>
            <a:ext cx="1080000" cy="1080000"/>
          </a:xfrm>
          <a:prstGeom prst="rect">
            <a:avLst/>
          </a:prstGeom>
          <a:noFill/>
        </p:spPr>
      </p:pic>
      <p:pic>
        <p:nvPicPr>
          <p:cNvPr id="1052" name="Picture 28" descr="파란색 고무 밴드가있는 짧은 보라색 여성 반바지. 여름에는 스포츠에 대 한 반바지. 여자 의류 개요 스타일에서 단일 아이콘 벡터 기호  재고 웹 일러스트입니다. 로열티 무료 사진, 그림, 이미지 그리고 스톡포토그래피. Image 74047171."/>
          <p:cNvPicPr>
            <a:picLocks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9657125" y="3450776"/>
            <a:ext cx="1080000" cy="1080000"/>
          </a:xfrm>
          <a:prstGeom prst="rect">
            <a:avLst/>
          </a:prstGeom>
          <a:noFill/>
        </p:spPr>
      </p:pic>
      <p:pic>
        <p:nvPicPr>
          <p:cNvPr id="1054" name="Picture 30" descr="여자 가방 - 무료 패션개 아이콘"/>
          <p:cNvPicPr>
            <a:picLocks noChangeAspect="1" noChangeArrowheads="1"/>
          </p:cNvPicPr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7649153" y="4712136"/>
            <a:ext cx="1080000" cy="1080000"/>
          </a:xfrm>
          <a:prstGeom prst="rect">
            <a:avLst/>
          </a:prstGeom>
          <a:noFill/>
        </p:spPr>
      </p:pic>
      <p:pic>
        <p:nvPicPr>
          <p:cNvPr id="1056" name="Picture 32" descr="여자 단화, 신발 아이콘 에 iOS7 Minimal Icons"/>
          <p:cNvPicPr>
            <a:picLocks noChangeAspect="1" noChangeArrowheads="1"/>
          </p:cNvPicPr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8722462" y="4712136"/>
            <a:ext cx="1080000" cy="1080000"/>
          </a:xfrm>
          <a:prstGeom prst="rect">
            <a:avLst/>
          </a:prstGeom>
          <a:noFill/>
        </p:spPr>
      </p:pic>
      <p:pic>
        <p:nvPicPr>
          <p:cNvPr id="1058" name="Picture 34" descr="여성 모자 - 무료 패션개 아이콘"/>
          <p:cNvPicPr>
            <a:picLocks noChangeAspect="1" noChangeArrowheads="1"/>
          </p:cNvPicPr>
          <p:nvPr/>
        </p:nvPicPr>
        <p:blipFill rotWithShape="1">
          <a:blip r:embed="rId19"/>
          <a:srcRect/>
          <a:stretch>
            <a:fillRect/>
          </a:stretch>
        </p:blipFill>
        <p:spPr>
          <a:xfrm>
            <a:off x="9802462" y="4712136"/>
            <a:ext cx="1080000" cy="108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21178" y="385058"/>
            <a:ext cx="10900618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옷 종류 세분화</a:t>
            </a:r>
            <a:endParaRPr lang="ko-KR" altLang="en-US" sz="4100" b="1">
              <a:solidFill>
                <a:schemeClr val="dk1"/>
              </a:solidFill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1176" y="1732990"/>
            <a:ext cx="5211715" cy="46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21796" y="1710621"/>
            <a:ext cx="5400000" cy="467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45691" y="192018"/>
            <a:ext cx="10900618" cy="13255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4100" b="1">
                <a:solidFill>
                  <a:schemeClr val="dk1"/>
                </a:solidFill>
                <a:ea typeface="맑은 고딕"/>
              </a:rPr>
              <a:t>결제 기능</a:t>
            </a:r>
            <a:endParaRPr lang="ko-KR" altLang="en-US" sz="4100" b="1">
              <a:solidFill>
                <a:schemeClr val="dk1"/>
              </a:solidFill>
              <a:ea typeface="맑은 고딕"/>
            </a:endParaRPr>
          </a:p>
        </p:txBody>
      </p:sp>
      <p:pic>
        <p:nvPicPr>
          <p:cNvPr id="4" name="그림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416000" y="1265982"/>
            <a:ext cx="9360000" cy="54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113</ep:Words>
  <ep:PresentationFormat>와이드스크린</ep:PresentationFormat>
  <ep:Paragraphs>33</ep:Paragraphs>
  <ep:Slides>16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대형 의류 사업 (spa브랜드)   전용 키오스크</vt:lpstr>
      <vt:lpstr>목차</vt:lpstr>
      <vt:lpstr>구현 기능</vt:lpstr>
      <vt:lpstr>접근 감지 및 사진 촬영</vt:lpstr>
      <vt:lpstr>촬영 사진 결과 및 기대 효과</vt:lpstr>
      <vt:lpstr>성별에 따른 옷 위치 안내</vt:lpstr>
      <vt:lpstr>옷 종류 세분화</vt:lpstr>
      <vt:lpstr>옷 종류 세분화</vt:lpstr>
      <vt:lpstr>결제 기능</vt:lpstr>
      <vt:lpstr>직원 모드(남자 제품관리)</vt:lpstr>
      <vt:lpstr>직원 모드(여자 제품관리)</vt:lpstr>
      <vt:lpstr>직원 모드(온도)</vt:lpstr>
      <vt:lpstr>2. 구현할 기능</vt:lpstr>
      <vt:lpstr>3. 기대 효과</vt:lpstr>
      <vt:lpstr>슬라이드 15</vt:lpstr>
      <vt:lpstr>감사합니다.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2022-10-04T03:59:53.000</dcterms:created>
  <cp:lastModifiedBy>cho11</cp:lastModifiedBy>
  <dcterms:modified xsi:type="dcterms:W3CDTF">2022-11-24T07:46:02.742</dcterms:modified>
  <cp:revision>178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